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3"/>
  </p:notesMasterIdLst>
  <p:sldIdLst>
    <p:sldId id="256" r:id="rId2"/>
    <p:sldId id="259" r:id="rId3"/>
    <p:sldId id="260" r:id="rId4"/>
    <p:sldId id="263" r:id="rId5"/>
    <p:sldId id="281" r:id="rId6"/>
    <p:sldId id="261" r:id="rId7"/>
    <p:sldId id="265" r:id="rId8"/>
    <p:sldId id="268" r:id="rId9"/>
    <p:sldId id="266" r:id="rId10"/>
    <p:sldId id="26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.G.Khan\Cement%20Sector-Snapsho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Cement%20Sector-Snapsho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Cement%20Sector-Snapsho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Cement%20Sector-Snapsho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cuments\Cement%20Sector-Snapsho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.G.Khan\Cement%20Sector-Snapsho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1"/>
          <c:cat>
            <c:multiLvlStrRef>
              <c:f>Capacity!$B$6:$B$16</c:f>
            </c:multiLvlStrRef>
          </c:cat>
          <c:val>
            <c:numRef>
              <c:f>Capacity!$C$6:$C$16</c:f>
            </c:numRef>
          </c:val>
        </c:ser>
        <c:ser>
          <c:idx val="0"/>
          <c:order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'[Cement Sector-Snapshot.xls]Capacity'!$B$6:$B$16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'[Cement Sector-Snapshot.xls]Capacity'!$C$6:$C$16</c:f>
              <c:numCache>
                <c:formatCode>_(* #,##0.00_);_(* \(#,##0.00\);_(* "-"??_);_(@_)</c:formatCode>
                <c:ptCount val="11"/>
                <c:pt idx="0">
                  <c:v>42.374250000000004</c:v>
                </c:pt>
                <c:pt idx="1">
                  <c:v>44.642250000000011</c:v>
                </c:pt>
                <c:pt idx="2">
                  <c:v>44.642250000000011</c:v>
                </c:pt>
                <c:pt idx="3">
                  <c:v>44.642250000000011</c:v>
                </c:pt>
                <c:pt idx="4">
                  <c:v>45.618750000000013</c:v>
                </c:pt>
                <c:pt idx="5">
                  <c:v>45.618750000000013</c:v>
                </c:pt>
                <c:pt idx="6">
                  <c:v>46.390500000000003</c:v>
                </c:pt>
                <c:pt idx="7">
                  <c:v>48.664250000000003</c:v>
                </c:pt>
                <c:pt idx="8">
                  <c:v>59.74</c:v>
                </c:pt>
                <c:pt idx="9">
                  <c:v>63.633137000000012</c:v>
                </c:pt>
                <c:pt idx="10">
                  <c:v>70.924994999999996</c:v>
                </c:pt>
              </c:numCache>
            </c:numRef>
          </c:val>
        </c:ser>
        <c:axId val="101574912"/>
        <c:axId val="102830080"/>
      </c:barChart>
      <c:catAx>
        <c:axId val="101574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2830080"/>
        <c:crosses val="autoZero"/>
        <c:auto val="1"/>
        <c:lblAlgn val="ctr"/>
        <c:lblOffset val="100"/>
      </c:catAx>
      <c:valAx>
        <c:axId val="102830080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10157491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9544050356537324E-2"/>
          <c:y val="9.612447416675661E-2"/>
          <c:w val="0.91423176085290181"/>
          <c:h val="0.83202621076475025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Capacity!$B$20:$B$30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Capacity!$C$20:$C$30</c:f>
              <c:numCache>
                <c:formatCode>_(* #,##0.00_);_(* \(#,##0.00\);_(* "-"??_);_(@_)</c:formatCode>
                <c:ptCount val="11"/>
                <c:pt idx="0">
                  <c:v>22.001964000000026</c:v>
                </c:pt>
                <c:pt idx="1">
                  <c:v>23.947161000000001</c:v>
                </c:pt>
                <c:pt idx="2">
                  <c:v>25.058746999999975</c:v>
                </c:pt>
                <c:pt idx="3">
                  <c:v>26.144454000000017</c:v>
                </c:pt>
                <c:pt idx="4">
                  <c:v>28.204004000000001</c:v>
                </c:pt>
                <c:pt idx="5">
                  <c:v>33.001294999999999</c:v>
                </c:pt>
                <c:pt idx="6">
                  <c:v>35.651598</c:v>
                </c:pt>
                <c:pt idx="7">
                  <c:v>41.147391000000006</c:v>
                </c:pt>
                <c:pt idx="8">
                  <c:v>40.344391999999999</c:v>
                </c:pt>
                <c:pt idx="9">
                  <c:v>39.965043800000011</c:v>
                </c:pt>
                <c:pt idx="10">
                  <c:v>47.13</c:v>
                </c:pt>
              </c:numCache>
            </c:numRef>
          </c:val>
        </c:ser>
        <c:axId val="101186944"/>
        <c:axId val="101549184"/>
      </c:barChart>
      <c:catAx>
        <c:axId val="101186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1549184"/>
        <c:crosses val="autoZero"/>
        <c:auto val="1"/>
        <c:lblAlgn val="ctr"/>
        <c:lblOffset val="100"/>
      </c:catAx>
      <c:valAx>
        <c:axId val="101549184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1011869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Capacity!$B$48:$B$52</c:f>
              <c:strCache>
                <c:ptCount val="5"/>
                <c:pt idx="0">
                  <c:v>Bestway</c:v>
                </c:pt>
                <c:pt idx="1">
                  <c:v>DG Khan</c:v>
                </c:pt>
                <c:pt idx="2">
                  <c:v>Fauji Foundation</c:v>
                </c:pt>
                <c:pt idx="3">
                  <c:v>Lucky</c:v>
                </c:pt>
                <c:pt idx="4">
                  <c:v>Maple</c:v>
                </c:pt>
              </c:strCache>
            </c:strRef>
          </c:cat>
          <c:val>
            <c:numRef>
              <c:f>Capacity!$C$48:$C$52</c:f>
              <c:numCache>
                <c:formatCode>_(* #,##0_);_(* \(#,##0\);_(* "-"??_);_(@_)</c:formatCode>
                <c:ptCount val="5"/>
                <c:pt idx="0">
                  <c:v>35553.248500000002</c:v>
                </c:pt>
                <c:pt idx="1">
                  <c:v>23520</c:v>
                </c:pt>
                <c:pt idx="2">
                  <c:v>21803.25</c:v>
                </c:pt>
                <c:pt idx="3">
                  <c:v>40398.75</c:v>
                </c:pt>
                <c:pt idx="4">
                  <c:v>18900</c:v>
                </c:pt>
              </c:numCache>
            </c:numRef>
          </c:val>
        </c:ser>
        <c:axId val="101652352"/>
        <c:axId val="101653888"/>
      </c:barChart>
      <c:catAx>
        <c:axId val="10165235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1653888"/>
        <c:crosses val="autoZero"/>
        <c:auto val="1"/>
        <c:lblAlgn val="ctr"/>
        <c:lblOffset val="100"/>
      </c:catAx>
      <c:valAx>
        <c:axId val="101653888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165235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dLbls>
            <c:showVal val="1"/>
          </c:dLbls>
          <c:cat>
            <c:numRef>
              <c:f>Sheet3!$B$7:$B$26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Sheet3!$C$7:$C$26</c:f>
              <c:numCache>
                <c:formatCode>_(* #,##0.00_);_(* \(#,##0.00\);_(* "-"??_);_(@_)</c:formatCode>
                <c:ptCount val="20"/>
                <c:pt idx="0">
                  <c:v>0.10662000000000012</c:v>
                </c:pt>
                <c:pt idx="1">
                  <c:v>0.43032200000000043</c:v>
                </c:pt>
                <c:pt idx="2">
                  <c:v>1.118293</c:v>
                </c:pt>
                <c:pt idx="3">
                  <c:v>1.56517</c:v>
                </c:pt>
                <c:pt idx="4">
                  <c:v>1.5051589999999999</c:v>
                </c:pt>
                <c:pt idx="5">
                  <c:v>2.8368809999999969</c:v>
                </c:pt>
                <c:pt idx="6">
                  <c:v>6.610493</c:v>
                </c:pt>
                <c:pt idx="7">
                  <c:v>9.8437960000000047</c:v>
                </c:pt>
                <c:pt idx="8">
                  <c:v>10.365720000000008</c:v>
                </c:pt>
                <c:pt idx="9">
                  <c:v>9.2277745500000012</c:v>
                </c:pt>
                <c:pt idx="10">
                  <c:v>8.5678300000000007</c:v>
                </c:pt>
                <c:pt idx="11">
                  <c:v>8.3741032000000004</c:v>
                </c:pt>
                <c:pt idx="12">
                  <c:v>8.1365278000000014</c:v>
                </c:pt>
                <c:pt idx="13">
                  <c:v>7.1950690000000002</c:v>
                </c:pt>
                <c:pt idx="14">
                  <c:v>5.8726039999999999</c:v>
                </c:pt>
                <c:pt idx="15">
                  <c:v>4.6635688399999919</c:v>
                </c:pt>
                <c:pt idx="16">
                  <c:v>4.7460266999999998</c:v>
                </c:pt>
                <c:pt idx="17">
                  <c:v>4.3930666</c:v>
                </c:pt>
                <c:pt idx="18">
                  <c:v>3.6492779999999998</c:v>
                </c:pt>
                <c:pt idx="19">
                  <c:v>5.1155399999999949</c:v>
                </c:pt>
              </c:numCache>
            </c:numRef>
          </c:val>
        </c:ser>
        <c:marker val="1"/>
        <c:axId val="101693312"/>
        <c:axId val="101694848"/>
      </c:lineChart>
      <c:catAx>
        <c:axId val="101693312"/>
        <c:scaling>
          <c:orientation val="minMax"/>
        </c:scaling>
        <c:axPos val="b"/>
        <c:numFmt formatCode="General" sourceLinked="1"/>
        <c:tickLblPos val="nextTo"/>
        <c:crossAx val="101694848"/>
        <c:crosses val="autoZero"/>
        <c:auto val="1"/>
        <c:lblAlgn val="ctr"/>
        <c:lblOffset val="100"/>
      </c:catAx>
      <c:valAx>
        <c:axId val="101694848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1016933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dLbls>
            <c:showVal val="1"/>
          </c:dLbls>
          <c:cat>
            <c:numRef>
              <c:f>Sheet3!$J$7:$J$26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Sheet3!$K$7:$K$26</c:f>
              <c:numCache>
                <c:formatCode>_(* #,##0.00_);_(* \(#,##0.00\);_(* "-"??_);_(@_)</c:formatCode>
                <c:ptCount val="20"/>
                <c:pt idx="0">
                  <c:v>0</c:v>
                </c:pt>
                <c:pt idx="1">
                  <c:v>4.1500000000000002E-2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0.3909730000000004</c:v>
                </c:pt>
                <c:pt idx="6">
                  <c:v>1.1061270000000001</c:v>
                </c:pt>
                <c:pt idx="7">
                  <c:v>0.90869000000000055</c:v>
                </c:pt>
                <c:pt idx="8">
                  <c:v>0.28343550000000001</c:v>
                </c:pt>
                <c:pt idx="9">
                  <c:v>0.20016855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2.1475380000000022</c:v>
                </c:pt>
                <c:pt idx="18">
                  <c:v>4.1978193999999949</c:v>
                </c:pt>
                <c:pt idx="19">
                  <c:v>5.7356220000000047</c:v>
                </c:pt>
              </c:numCache>
            </c:numRef>
          </c:val>
        </c:ser>
        <c:marker val="1"/>
        <c:axId val="101706752"/>
        <c:axId val="104751872"/>
      </c:lineChart>
      <c:catAx>
        <c:axId val="101706752"/>
        <c:scaling>
          <c:orientation val="minMax"/>
        </c:scaling>
        <c:axPos val="b"/>
        <c:numFmt formatCode="General" sourceLinked="1"/>
        <c:tickLblPos val="nextTo"/>
        <c:crossAx val="104751872"/>
        <c:crosses val="autoZero"/>
        <c:auto val="1"/>
        <c:lblAlgn val="ctr"/>
        <c:lblOffset val="100"/>
      </c:catAx>
      <c:valAx>
        <c:axId val="104751872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10170675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cked"/>
        <c:ser>
          <c:idx val="0"/>
          <c:order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Sheet3!$W$7:$W$26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Sheet3!$X$7:$X$26</c:f>
              <c:numCache>
                <c:formatCode>_(* #,##0.00_);_(* \(#,##0.00\);_(* "-"??_);_(@_)</c:formatCode>
                <c:ptCount val="20"/>
                <c:pt idx="0">
                  <c:v>0.1066200000000001</c:v>
                </c:pt>
                <c:pt idx="1">
                  <c:v>0.47182200000000035</c:v>
                </c:pt>
                <c:pt idx="2">
                  <c:v>1.118293</c:v>
                </c:pt>
                <c:pt idx="3">
                  <c:v>1.56517</c:v>
                </c:pt>
                <c:pt idx="4">
                  <c:v>1.5051589999999999</c:v>
                </c:pt>
                <c:pt idx="5">
                  <c:v>3.2278539999999998</c:v>
                </c:pt>
                <c:pt idx="6">
                  <c:v>7.7166199999999998</c:v>
                </c:pt>
                <c:pt idx="7">
                  <c:v>10.752486000000012</c:v>
                </c:pt>
                <c:pt idx="8">
                  <c:v>10.649155499999999</c:v>
                </c:pt>
                <c:pt idx="9">
                  <c:v>9.4279430999999985</c:v>
                </c:pt>
                <c:pt idx="10">
                  <c:v>8.5678300000000007</c:v>
                </c:pt>
                <c:pt idx="11">
                  <c:v>8.3741032000000004</c:v>
                </c:pt>
                <c:pt idx="12">
                  <c:v>8.1365278000000014</c:v>
                </c:pt>
                <c:pt idx="13">
                  <c:v>7.1950690000000002</c:v>
                </c:pt>
                <c:pt idx="14">
                  <c:v>5.8726039999999999</c:v>
                </c:pt>
                <c:pt idx="15">
                  <c:v>4.6635688399999937</c:v>
                </c:pt>
                <c:pt idx="16">
                  <c:v>4.7460266999999998</c:v>
                </c:pt>
                <c:pt idx="17">
                  <c:v>6.5406046</c:v>
                </c:pt>
                <c:pt idx="18">
                  <c:v>7.8470974</c:v>
                </c:pt>
                <c:pt idx="19">
                  <c:v>10.851162</c:v>
                </c:pt>
              </c:numCache>
            </c:numRef>
          </c:val>
        </c:ser>
        <c:marker val="1"/>
        <c:axId val="104777216"/>
        <c:axId val="104778752"/>
      </c:lineChart>
      <c:catAx>
        <c:axId val="104777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4778752"/>
        <c:crosses val="autoZero"/>
        <c:auto val="1"/>
        <c:lblAlgn val="ctr"/>
        <c:lblOffset val="100"/>
      </c:catAx>
      <c:valAx>
        <c:axId val="104778752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10477721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E1AD7-ED1B-4FB6-96D3-D48F635FFAE8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2F5DA-20EF-4A07-84DA-5121B10C0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F65E-428A-4C21-98A5-FDA67E5EBE5B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0521-5DCF-4902-9920-C1B481E9EE8B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8255-47C1-4706-A325-50BD6B2655CF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207-C5B9-40F1-8756-2C56E26BC699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4A5E-1FB7-4242-95C1-9C137B824834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5BE1-5217-472C-B2DD-2570D5584089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63E-D965-4CF5-B7AE-842B9F37B2C4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60C3-B254-479D-AFC1-0773B387A0BD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81F-04FD-4658-962A-B02270EEF8DC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4ED0-459E-4B91-8A55-72D7DF31C6FC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76-8D1D-47A9-8C7D-3782E5528872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EBF0E7-412B-4DB8-905C-C31B588526D4}" type="datetime1">
              <a:rPr lang="en-US" smtClean="0"/>
              <a:pPr/>
              <a:t>11/15/2021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DC24D2-8E37-48DE-BF1E-77F887B50C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82000" cy="5334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Cement Sector of Pakistan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5626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4632" algn="ctr">
              <a:spcBef>
                <a:spcPct val="0"/>
              </a:spcBef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2772" name="Picture 4" descr="https://cdn.bannerbuzz.co.uk/media/catalog/product/resize/560/p/a/pakistan-flag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8763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Clinker exports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Pakistan restarted export of clinker in 2018-19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 destinations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Bangladesh, China, Sri Lanka and East Africa.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Demand of Pakistani clinker and cement has increase manifold and Cement manufacturers are in planning stages of putting up new capacity.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Clinker &amp; Cement Exports -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(million tons)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Production capacity – (million tons)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Domestic demand 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(million tons)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Top 5 Manufacturers – Daily Capacity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Quality of cement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Cement industry of Pakistan is producing world best quality of cement.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Following grades of cement are being produced to compete international markets.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53 grade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43 grade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Composite cement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alkali cement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Sulfate resistant cement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strength cement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Cement exports  - (million tons)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Pakistan is exporting cement to: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 numCol="2"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Afghanistan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Sri Lanka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Maldives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Djibouti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Somalia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Tanzania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Kenya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Uganda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Mozambique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South Africa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Madagascar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Comoros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Seychelles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Iraq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Ethiopia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Cement exports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Anti dumping duty imposed on Pakistani cement by South Africa expires on 15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December, 2020 and we are expecting a huge demand of bagged cement from South Africa. 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Pakistani manufacturers are exporting cement in: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or 2 tons sling bags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or 2 tons jumbo bags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containers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loose form (bulk)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Clinker exports – (million tons)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24D2-8E37-48DE-BF1E-77F887B50C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718</TotalTime>
  <Words>211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Cement Sector of Pakistan</vt:lpstr>
      <vt:lpstr>Production capacity – (million tons)</vt:lpstr>
      <vt:lpstr>Domestic demand – (million tons)</vt:lpstr>
      <vt:lpstr>Top 5 Manufacturers – Daily Capacity</vt:lpstr>
      <vt:lpstr>Quality of cement</vt:lpstr>
      <vt:lpstr>Cement exports  - (million tons)</vt:lpstr>
      <vt:lpstr>Pakistan is exporting cement to:</vt:lpstr>
      <vt:lpstr>Cement exports</vt:lpstr>
      <vt:lpstr>Clinker exports – (million tons)</vt:lpstr>
      <vt:lpstr>Clinker exports</vt:lpstr>
      <vt:lpstr>Clinker &amp; Cement Exports - (million tons)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Cement Sector - Snapshot</dc:title>
  <dc:creator>Hp</dc:creator>
  <cp:lastModifiedBy>Hp</cp:lastModifiedBy>
  <cp:revision>75</cp:revision>
  <dcterms:created xsi:type="dcterms:W3CDTF">2020-12-01T08:13:55Z</dcterms:created>
  <dcterms:modified xsi:type="dcterms:W3CDTF">2021-11-15T06:19:00Z</dcterms:modified>
</cp:coreProperties>
</file>